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58" r:id="rId5"/>
    <p:sldId id="261" r:id="rId6"/>
    <p:sldId id="262" r:id="rId7"/>
    <p:sldId id="265" r:id="rId8"/>
    <p:sldId id="266" r:id="rId9"/>
    <p:sldId id="264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758EF0-BB6F-4FC4-81A0-FAC187E13A04}">
          <p14:sldIdLst>
            <p14:sldId id="256"/>
            <p14:sldId id="259"/>
            <p14:sldId id="260"/>
            <p14:sldId id="258"/>
            <p14:sldId id="261"/>
            <p14:sldId id="262"/>
            <p14:sldId id="265"/>
            <p14:sldId id="266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dirty="0" smtClean="0"/>
              <a:t>PHYS 496, Course Introduction</a:t>
            </a:r>
            <a:br>
              <a:rPr lang="en-US" dirty="0" smtClean="0"/>
            </a:br>
            <a:r>
              <a:rPr lang="en-US" dirty="0" smtClean="0"/>
              <a:t>Brian DeMarco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1404035-CF2F-467F-9E38-E8B54127A848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996597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dirty="0" smtClean="0"/>
              <a:t>2017 © The Board of Trustees of the University of Illinois</a:t>
            </a:r>
          </a:p>
          <a:p>
            <a:r>
              <a:rPr lang="en-US" dirty="0" smtClean="0"/>
              <a:t>All rights reserved.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F54A5BF-FB1C-4206-8F42-B0A8229E9B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730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BD1E587-809A-4F32-8862-F358DE3815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31207EE-DF99-4D4A-B6C6-3E7B2A29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2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18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89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35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0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73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19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33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32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207EE-DF99-4D4A-B6C6-3E7B2A2997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6400" y="3308505"/>
            <a:ext cx="990600" cy="1341906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8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46100" y="787400"/>
            <a:ext cx="8229600" cy="11887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732028"/>
            <a:ext cx="8229600" cy="11887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6096000" cy="3657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5400"/>
            <a:ext cx="91440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" y="3048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75438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6100" y="787400"/>
            <a:ext cx="8229600" cy="11887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" y="732028"/>
            <a:ext cx="8229600" cy="11887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9A61337-2F73-4DAC-8C93-1122F8B4D33B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C5B4561-03BF-4B3B-9067-24D72E3CBBE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496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8840" y="3744201"/>
            <a:ext cx="7688334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Introduction to Physics Research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5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480" y="457200"/>
            <a:ext cx="9144000" cy="1143000"/>
          </a:xfrm>
        </p:spPr>
        <p:txBody>
          <a:bodyPr/>
          <a:lstStyle/>
          <a:p>
            <a:r>
              <a:rPr lang="en-US" altLang="en-US" b="0" dirty="0" smtClean="0"/>
              <a:t>Physics 496</a:t>
            </a:r>
            <a:br>
              <a:rPr lang="en-US" altLang="en-US" b="0" dirty="0" smtClean="0"/>
            </a:br>
            <a:r>
              <a:rPr lang="en-US" altLang="en-US" sz="3200" b="0" dirty="0" smtClean="0"/>
              <a:t>“Introduction to Physics Research”</a:t>
            </a:r>
            <a:endParaRPr lang="en-US" altLang="en-US" b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980" y="2863121"/>
            <a:ext cx="8763000" cy="43434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endParaRPr lang="en-US" altLang="en-US" b="0" dirty="0" smtClean="0">
              <a:solidFill>
                <a:srgbClr val="990033"/>
              </a:solidFill>
            </a:endParaRPr>
          </a:p>
          <a:p>
            <a:pPr lvl="1">
              <a:buFontTx/>
              <a:buNone/>
            </a:pPr>
            <a:r>
              <a:rPr lang="en-US" altLang="en-US" sz="2400" b="0" dirty="0" smtClean="0"/>
              <a:t>“Effective Communication in Science”</a:t>
            </a:r>
          </a:p>
          <a:p>
            <a:pPr lvl="1">
              <a:buFontTx/>
              <a:buNone/>
            </a:pPr>
            <a:r>
              <a:rPr lang="en-US" altLang="en-US" sz="2400" b="0" dirty="0" smtClean="0"/>
              <a:t>“</a:t>
            </a:r>
            <a:r>
              <a:rPr lang="en-US" altLang="en-US" sz="2400" b="0" dirty="0" err="1" smtClean="0"/>
              <a:t>Rhet</a:t>
            </a:r>
            <a:r>
              <a:rPr lang="en-US" altLang="en-US" sz="2400" b="0" dirty="0" smtClean="0"/>
              <a:t> 3.141592654”</a:t>
            </a:r>
          </a:p>
          <a:p>
            <a:pPr lvl="1">
              <a:buFontTx/>
              <a:buNone/>
            </a:pPr>
            <a:r>
              <a:rPr lang="en-US" altLang="en-US" sz="2400" b="0" dirty="0" smtClean="0"/>
              <a:t>“A hodgepodge of what physicists/scientists should know”</a:t>
            </a:r>
          </a:p>
          <a:p>
            <a:pPr lvl="1">
              <a:buFontTx/>
              <a:buNone/>
            </a:pPr>
            <a:r>
              <a:rPr lang="en-US" altLang="en-US" sz="2400" b="0" dirty="0" smtClean="0"/>
              <a:t>“Things I wished my advisor had told me”</a:t>
            </a:r>
          </a:p>
          <a:p>
            <a:pPr lvl="1">
              <a:buFontTx/>
              <a:buNone/>
            </a:pPr>
            <a:r>
              <a:rPr lang="en-US" altLang="en-US" sz="2400" b="0" dirty="0" smtClean="0"/>
              <a:t>“How to navigate the science world”</a:t>
            </a:r>
          </a:p>
          <a:p>
            <a:pPr lvl="1">
              <a:buFontTx/>
              <a:buNone/>
            </a:pPr>
            <a:endParaRPr lang="en-US" altLang="en-US" sz="900" b="0" dirty="0" smtClean="0"/>
          </a:p>
          <a:p>
            <a:pPr lvl="1">
              <a:buFontTx/>
              <a:buNone/>
            </a:pPr>
            <a:endParaRPr lang="en-US" altLang="en-US" sz="900" b="0" dirty="0" smtClean="0"/>
          </a:p>
          <a:p>
            <a:pPr>
              <a:buFontTx/>
              <a:buNone/>
            </a:pPr>
            <a:endParaRPr lang="en-US" altLang="en-US" b="0" dirty="0" smtClean="0"/>
          </a:p>
          <a:p>
            <a:endParaRPr lang="en-US" alt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602719" y="1727059"/>
            <a:ext cx="8904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Instructors:  	</a:t>
            </a:r>
            <a:r>
              <a:rPr lang="en-US" alt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Nadya Mason	</a:t>
            </a:r>
            <a:r>
              <a:rPr lang="en-US" alt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en-US" alt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nadya@Illinois.edu</a:t>
            </a:r>
            <a:r>
              <a:rPr lang="en-US" alt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en-US" alt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en-US" alt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		</a:t>
            </a:r>
            <a:r>
              <a:rPr lang="en-US" alt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Celia </a:t>
            </a:r>
            <a:r>
              <a:rPr lang="en-US" alt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Elliott	</a:t>
            </a:r>
            <a:r>
              <a:rPr lang="en-US" alt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cmelliot@Illinois.edu</a:t>
            </a:r>
            <a:endParaRPr lang="en-US" altLang="en-US" sz="24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7926" y="2863121"/>
            <a:ext cx="33214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en-US" sz="3200" dirty="0">
                <a:solidFill>
                  <a:srgbClr val="00B0F0"/>
                </a:solidFill>
              </a:rPr>
              <a:t>Alternate Titles:</a:t>
            </a:r>
          </a:p>
        </p:txBody>
      </p:sp>
    </p:spTree>
    <p:extLst>
      <p:ext uri="{BB962C8B-B14F-4D97-AF65-F5344CB8AC3E}">
        <p14:creationId xmlns:p14="http://schemas.microsoft.com/office/powerpoint/2010/main" val="77254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153" y="45932"/>
            <a:ext cx="8569251" cy="683534"/>
          </a:xfrm>
        </p:spPr>
        <p:txBody>
          <a:bodyPr/>
          <a:lstStyle/>
          <a:p>
            <a:r>
              <a:rPr lang="en-US" altLang="en-US" sz="3200" b="0" dirty="0" smtClean="0"/>
              <a:t>Our goals for you in PHYS496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996589"/>
            <a:ext cx="8558373" cy="5794625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Help you learn methods to write and present persuasively </a:t>
            </a:r>
          </a:p>
          <a:p>
            <a:pPr marL="1004888" lvl="2" indent="-373063">
              <a:lnSpc>
                <a:spcPct val="90000"/>
              </a:lnSpc>
              <a:buFontTx/>
              <a:buNone/>
            </a:pPr>
            <a:r>
              <a:rPr lang="en-US" altLang="en-US" sz="2000" b="0" dirty="0" smtClean="0"/>
              <a:t>The scientific community (and just about everyone else!) tends to be skeptical, so you can’t rely just on great results!</a:t>
            </a:r>
          </a:p>
          <a:p>
            <a:pPr marL="1004888" lvl="2" indent="-373063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“Writing is the way we learn” – C.M. </a:t>
            </a:r>
            <a:r>
              <a:rPr lang="en-US" altLang="en-US" sz="2000" dirty="0" smtClean="0">
                <a:solidFill>
                  <a:srgbClr val="FFFF00"/>
                </a:solidFill>
              </a:rPr>
              <a:t>Elliott</a:t>
            </a:r>
            <a:endParaRPr lang="en-US" altLang="en-US" sz="2000" b="0" dirty="0" smtClean="0">
              <a:solidFill>
                <a:srgbClr val="FFFF00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800" b="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Help you learn to navigate the scientific literature </a:t>
            </a:r>
          </a:p>
          <a:p>
            <a:pPr marL="1004888" lvl="2" indent="-265113">
              <a:lnSpc>
                <a:spcPct val="90000"/>
              </a:lnSpc>
              <a:buFontTx/>
              <a:buNone/>
            </a:pPr>
            <a:r>
              <a:rPr lang="en-US" altLang="en-US" sz="2000" b="0" dirty="0" smtClean="0"/>
              <a:t>Researching existing literature is critical for understanding progress, planning future work, writing proposals, writing papers, etc.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800" b="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Teach you how the “world of science” works</a:t>
            </a:r>
          </a:p>
          <a:p>
            <a:pPr marL="976313" lvl="1" indent="-255588">
              <a:lnSpc>
                <a:spcPct val="90000"/>
              </a:lnSpc>
              <a:buNone/>
            </a:pPr>
            <a:r>
              <a:rPr lang="en-US" altLang="en-US" sz="2000" dirty="0" smtClean="0">
                <a:solidFill>
                  <a:prstClr val="white"/>
                </a:solidFill>
              </a:rPr>
              <a:t>Colloquia, research areas, ethics, …</a:t>
            </a:r>
          </a:p>
          <a:p>
            <a:pPr lvl="1">
              <a:lnSpc>
                <a:spcPct val="90000"/>
              </a:lnSpc>
              <a:buNone/>
            </a:pPr>
            <a:endParaRPr lang="en-US" altLang="en-US" sz="800" dirty="0" smtClean="0">
              <a:solidFill>
                <a:srgbClr val="00B0F0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Help </a:t>
            </a:r>
            <a:r>
              <a:rPr lang="en-US" altLang="en-US" sz="2400" dirty="0">
                <a:solidFill>
                  <a:srgbClr val="00B0F0"/>
                </a:solidFill>
              </a:rPr>
              <a:t>you learn to think critically </a:t>
            </a:r>
          </a:p>
          <a:p>
            <a:pPr marL="739775" lvl="1" indent="-236538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	</a:t>
            </a:r>
            <a:r>
              <a:rPr lang="en-US" altLang="en-US" sz="2000" dirty="0">
                <a:solidFill>
                  <a:prstClr val="white"/>
                </a:solidFill>
              </a:rPr>
              <a:t>About others work and yours!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/>
            </a:r>
            <a:br>
              <a:rPr lang="en-US" altLang="en-US" sz="2400" b="0" dirty="0" smtClean="0">
                <a:solidFill>
                  <a:srgbClr val="00B0F0"/>
                </a:solidFill>
              </a:rPr>
            </a:br>
            <a:endParaRPr lang="en-US" altLang="en-US" sz="2400" b="0" dirty="0" smtClean="0">
              <a:solidFill>
                <a:srgbClr val="00B0F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 b="0" dirty="0" smtClean="0">
              <a:solidFill>
                <a:srgbClr val="00B0F0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b="0" dirty="0" smtClean="0"/>
              <a:t>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" y="5632707"/>
            <a:ext cx="84338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 smtClean="0">
                <a:solidFill>
                  <a:srgbClr val="FFFF00"/>
                </a:solidFill>
              </a:rPr>
              <a:t>We want to teach you </a:t>
            </a:r>
            <a:r>
              <a:rPr lang="en-US" altLang="en-US" sz="3600" dirty="0">
                <a:solidFill>
                  <a:srgbClr val="FFFF00"/>
                </a:solidFill>
              </a:rPr>
              <a:t>how to become effective scientists </a:t>
            </a:r>
            <a:r>
              <a:rPr lang="en-US" altLang="en-US" sz="3600" dirty="0" smtClean="0">
                <a:solidFill>
                  <a:srgbClr val="FFFF00"/>
                </a:solidFill>
              </a:rPr>
              <a:t>and communicators</a:t>
            </a:r>
            <a:r>
              <a:rPr lang="en-US" altLang="en-US" sz="3600" dirty="0">
                <a:solidFill>
                  <a:srgbClr val="FFFF00"/>
                </a:solidFill>
              </a:rPr>
              <a:t>!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6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0565" y="203899"/>
            <a:ext cx="2544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PHYS496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28603" y="1519148"/>
            <a:ext cx="47423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Useful if you want to go to graduate school, academia</a:t>
            </a:r>
          </a:p>
          <a:p>
            <a:endParaRPr lang="en-US" sz="2400" dirty="0"/>
          </a:p>
          <a:p>
            <a:r>
              <a:rPr lang="en-US" sz="2400" dirty="0" smtClean="0"/>
              <a:t>Useful for </a:t>
            </a:r>
            <a:r>
              <a:rPr lang="en-US" sz="2400" dirty="0" smtClean="0"/>
              <a:t>graduate school, industry</a:t>
            </a:r>
          </a:p>
          <a:p>
            <a:endParaRPr lang="en-US" sz="2400" dirty="0"/>
          </a:p>
          <a:p>
            <a:r>
              <a:rPr lang="en-US" sz="2400" dirty="0" smtClean="0"/>
              <a:t>Useful for undergraduate degree, industry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Useful for undergraduate degree, anything!</a:t>
            </a:r>
            <a:endParaRPr lang="en-US" sz="2400" dirty="0"/>
          </a:p>
        </p:txBody>
      </p:sp>
      <p:pic>
        <p:nvPicPr>
          <p:cNvPr id="1028" name="Picture 4" descr="http://www.hercampus.com/sites/default/files/2014/07/22/top-college-professor-in-mississipp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594" y="1135369"/>
            <a:ext cx="3002936" cy="126769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aps.org/publications/apsnews/201510/images/industrial-physics-boo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533" y="2484885"/>
            <a:ext cx="1720984" cy="222351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1538" t="4481" r="5244" b="7822"/>
          <a:stretch/>
        </p:blipFill>
        <p:spPr>
          <a:xfrm>
            <a:off x="4422410" y="5192400"/>
            <a:ext cx="3689969" cy="142070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34" name="Picture 10" descr="http://www.maersk.com/~/media/career/oil-and-gas-careers/big_oilandgascareer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720" y="4187129"/>
            <a:ext cx="3376570" cy="87052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3.imperial.ac.uk/icimages?p_imgid=223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226" y="2290620"/>
            <a:ext cx="2064563" cy="176176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40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5206" y="762448"/>
            <a:ext cx="9144000" cy="685800"/>
          </a:xfrm>
        </p:spPr>
        <p:txBody>
          <a:bodyPr/>
          <a:lstStyle/>
          <a:p>
            <a:pPr>
              <a:tabLst>
                <a:tab pos="1201738" algn="l"/>
              </a:tabLst>
            </a:pPr>
            <a:r>
              <a:rPr lang="en-US" altLang="en-US" sz="4800" b="0" dirty="0" smtClean="0"/>
              <a:t>Components of the Course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5206" y="1880729"/>
            <a:ext cx="9391426" cy="4114800"/>
          </a:xfrm>
        </p:spPr>
        <p:txBody>
          <a:bodyPr>
            <a:noAutofit/>
          </a:bodyPr>
          <a:lstStyle/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Writing, </a:t>
            </a:r>
            <a:r>
              <a:rPr lang="en-US" altLang="en-US" sz="2400" dirty="0" smtClean="0">
                <a:solidFill>
                  <a:srgbClr val="00B0F0"/>
                </a:solidFill>
              </a:rPr>
              <a:t>Speaking, &amp; Presentation </a:t>
            </a:r>
            <a:r>
              <a:rPr lang="en-US" altLang="en-US" sz="2400" b="0" dirty="0" smtClean="0">
                <a:solidFill>
                  <a:srgbClr val="00B0F0"/>
                </a:solidFill>
              </a:rPr>
              <a:t>Skills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Writing Workshops, Journal Club, Colloquium Reports, Figures, Communicating with non-scientists,…</a:t>
            </a:r>
          </a:p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Resources for Scientists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How to use on-line databases useful for research</a:t>
            </a:r>
            <a:endParaRPr lang="en-US" altLang="en-US" sz="800" b="0" dirty="0" smtClean="0">
              <a:solidFill>
                <a:srgbClr val="FF0000"/>
              </a:solidFill>
            </a:endParaRPr>
          </a:p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Scientific Ethics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Case studies</a:t>
            </a:r>
            <a:endParaRPr lang="en-US" altLang="en-US" sz="800" b="0" dirty="0" smtClean="0"/>
          </a:p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Exposure to Physics Research &amp; Careers</a:t>
            </a:r>
          </a:p>
          <a:p>
            <a:pPr marL="639763" lvl="1" indent="104775">
              <a:buNone/>
            </a:pPr>
            <a:r>
              <a:rPr lang="en-US" altLang="en-US" sz="1800" dirty="0" smtClean="0"/>
              <a:t>Speakers, Colloquia, Journal Club</a:t>
            </a:r>
            <a:endParaRPr lang="en-US" altLang="en-US" sz="700" dirty="0"/>
          </a:p>
          <a:p>
            <a:pPr lvl="1">
              <a:buFontTx/>
              <a:buNone/>
            </a:pPr>
            <a:endParaRPr lang="en-US" altLang="en-US" sz="1800" b="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0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562" y="349320"/>
            <a:ext cx="8382000" cy="793679"/>
          </a:xfrm>
        </p:spPr>
        <p:txBody>
          <a:bodyPr/>
          <a:lstStyle/>
          <a:p>
            <a:r>
              <a:rPr lang="en-US" altLang="en-US" sz="4800" b="0" dirty="0" smtClean="0"/>
              <a:t>Our expectations of you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3562" y="1524307"/>
            <a:ext cx="8382000" cy="4114800"/>
          </a:xfrm>
        </p:spPr>
        <p:txBody>
          <a:bodyPr>
            <a:noAutofit/>
          </a:bodyPr>
          <a:lstStyle/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In-class participation: </a:t>
            </a:r>
            <a:r>
              <a:rPr lang="en-US" altLang="en-US" sz="2400" b="0" dirty="0" smtClean="0"/>
              <a:t>mandatory attendance</a:t>
            </a:r>
            <a:endParaRPr lang="en-US" altLang="en-US" sz="1400" b="0" dirty="0" smtClean="0">
              <a:solidFill>
                <a:srgbClr val="FF0000"/>
              </a:solidFill>
            </a:endParaRPr>
          </a:p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Written assignments 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Don’t start too late!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We prefer a Word file via email, but an emailed pdf file is OK</a:t>
            </a:r>
          </a:p>
          <a:p>
            <a:pPr marL="398463" lvl="2" indent="0">
              <a:buFontTx/>
              <a:buNone/>
            </a:pPr>
            <a:endParaRPr lang="en-US" altLang="en-US" sz="2400" dirty="0" smtClean="0">
              <a:solidFill>
                <a:srgbClr val="00B0F0"/>
              </a:solidFill>
            </a:endParaRPr>
          </a:p>
          <a:p>
            <a:pPr marL="377190" lvl="1" indent="0"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Feedback on your classmate’s writing</a:t>
            </a:r>
            <a:endParaRPr lang="en-US" altLang="en-US" sz="2400" b="0" dirty="0" smtClean="0">
              <a:solidFill>
                <a:srgbClr val="00B0F0"/>
              </a:solidFill>
            </a:endParaRPr>
          </a:p>
          <a:p>
            <a:pPr lvl="2">
              <a:buFontTx/>
              <a:buNone/>
            </a:pPr>
            <a:endParaRPr lang="en-US" altLang="en-US" sz="2400" b="0" dirty="0" smtClean="0">
              <a:solidFill>
                <a:srgbClr val="FF0000"/>
              </a:solidFill>
            </a:endParaRPr>
          </a:p>
          <a:p>
            <a:pPr lvl="1">
              <a:buFontTx/>
              <a:buNone/>
            </a:pPr>
            <a:r>
              <a:rPr lang="en-US" altLang="en-US" sz="2400" b="0" dirty="0" smtClean="0">
                <a:solidFill>
                  <a:srgbClr val="00B0F0"/>
                </a:solidFill>
              </a:rPr>
              <a:t>Oral presentations 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Professional and polished</a:t>
            </a:r>
          </a:p>
          <a:p>
            <a:pPr lvl="2">
              <a:buFontTx/>
              <a:buNone/>
            </a:pPr>
            <a:r>
              <a:rPr lang="en-US" altLang="en-US" sz="2000" b="0" dirty="0" smtClean="0"/>
              <a:t>Plan to use PowerPoint (sent to me via email) on my laptop</a:t>
            </a:r>
          </a:p>
          <a:p>
            <a:pPr lvl="1">
              <a:buFontTx/>
              <a:buNone/>
            </a:pPr>
            <a:endParaRPr lang="en-US" altLang="en-US" sz="800" b="0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0274" y="6020415"/>
            <a:ext cx="2627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Tx/>
              <a:buNone/>
            </a:pPr>
            <a:r>
              <a:rPr lang="en-US" altLang="en-US" sz="2400" dirty="0" smtClean="0">
                <a:solidFill>
                  <a:srgbClr val="FFFF00"/>
                </a:solidFill>
              </a:rPr>
              <a:t>(Enthusiasm!) 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13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654" y="180232"/>
            <a:ext cx="3017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Plagiarism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288881" y="1094442"/>
            <a:ext cx="5965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Never copy phrases longer than 3-4 words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02487" y="1737729"/>
            <a:ext cx="53514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Never copy phrases longer than 3-4 words</a:t>
            </a:r>
            <a:endParaRPr lang="en-US" sz="3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50" y="5035942"/>
            <a:ext cx="2577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Includes: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93235" y="4335246"/>
            <a:ext cx="3170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Figure captions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93235" y="4859712"/>
            <a:ext cx="4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Text from published paper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88881" y="3115188"/>
            <a:ext cx="6392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Providing a citation to a bibliographic entry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or footnote does not make copying words OK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3235" y="5359107"/>
            <a:ext cx="758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Text from paper you are working on with advisor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204295" y="5858503"/>
            <a:ext cx="2543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Websites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007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7861" y="330134"/>
            <a:ext cx="39581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Direct Quotes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974361" y="1362700"/>
            <a:ext cx="8307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Professor Mason said “Never copy</a:t>
            </a:r>
          </a:p>
          <a:p>
            <a:r>
              <a:rPr lang="en-US" sz="3200" dirty="0" smtClean="0"/>
              <a:t>phrases longer than 3-4 words.”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46354" y="2930922"/>
            <a:ext cx="4491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Uncommon in technical writing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91626" y="3736400"/>
            <a:ext cx="6086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can only quote words that someone said in person, in an email, over the phone, or in a letter </a:t>
            </a:r>
            <a:r>
              <a:rPr lang="en-US" sz="2400" dirty="0" smtClean="0">
                <a:solidFill>
                  <a:srgbClr val="00B0F0"/>
                </a:solidFill>
              </a:rPr>
              <a:t>to you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25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0150" y="176788"/>
            <a:ext cx="3070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Comments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90775" y="1862826"/>
            <a:ext cx="5416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You will get out as much as you put in</a:t>
            </a:r>
            <a:endParaRPr lang="en-US" sz="2400" dirty="0"/>
          </a:p>
        </p:txBody>
      </p:sp>
      <p:pic>
        <p:nvPicPr>
          <p:cNvPr id="9218" name="Picture 2" descr="https://www.hhtinc.com/xerox/images/running%20up%20bleach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454" y="1244142"/>
            <a:ext cx="2360629" cy="157375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0774" y="2860316"/>
            <a:ext cx="7991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Talk with us </a:t>
            </a:r>
            <a:r>
              <a:rPr lang="en-US" sz="2400" dirty="0" smtClean="0"/>
              <a:t>if you have questions</a:t>
            </a:r>
          </a:p>
          <a:p>
            <a:r>
              <a:rPr lang="en-US" sz="2400" dirty="0" smtClean="0"/>
              <a:t>regarding homework, plagiarism, life/career issues, …</a:t>
            </a:r>
            <a:endParaRPr lang="en-US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390774" y="4010215"/>
            <a:ext cx="5815553" cy="2308324"/>
            <a:chOff x="420209" y="3995225"/>
            <a:chExt cx="5815553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420209" y="3995225"/>
              <a:ext cx="4189745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This course is an opportunity to ask us questions about whatever you’d like to know regarding Physics, careers, communication, publishing, funding, …</a:t>
              </a:r>
              <a:endParaRPr lang="en-US" sz="24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028" name="Picture 4" descr="Celia M Elliot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2262" y="4056339"/>
              <a:ext cx="1333500" cy="2000251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766" t="5127" r="4689" b="6575"/>
          <a:stretch/>
        </p:blipFill>
        <p:spPr>
          <a:xfrm>
            <a:off x="6339155" y="4071329"/>
            <a:ext cx="1416576" cy="200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6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Estrangelo Edessa"/>
        <a:ea typeface=""/>
        <a:cs typeface=""/>
      </a:majorFont>
      <a:minorFont>
        <a:latin typeface="Trebuchet MS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8AC0651-8153-4AAA-A9FB-0080CF3728AB}" vid="{6F818199-CACB-4A65-B639-05F6ACDAF5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464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Estrangelo Edessa</vt:lpstr>
      <vt:lpstr>Trebuchet MS</vt:lpstr>
      <vt:lpstr>Wingdings</vt:lpstr>
      <vt:lpstr>Theme1</vt:lpstr>
      <vt:lpstr>Physics 496</vt:lpstr>
      <vt:lpstr>Physics 496 “Introduction to Physics Research”</vt:lpstr>
      <vt:lpstr>Our goals for you in PHYS496</vt:lpstr>
      <vt:lpstr>PowerPoint Presentation</vt:lpstr>
      <vt:lpstr>Components of the Course</vt:lpstr>
      <vt:lpstr>Our expectations of you</vt:lpstr>
      <vt:lpstr>PowerPoint Presentation</vt:lpstr>
      <vt:lpstr>PowerPoint Presentation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496</dc:title>
  <dc:creator>Brian DeMarco</dc:creator>
  <cp:lastModifiedBy>Mason, Nadya</cp:lastModifiedBy>
  <cp:revision>26</cp:revision>
  <cp:lastPrinted>2017-01-20T23:02:14Z</cp:lastPrinted>
  <dcterms:created xsi:type="dcterms:W3CDTF">2016-01-19T19:34:31Z</dcterms:created>
  <dcterms:modified xsi:type="dcterms:W3CDTF">2019-08-30T18:45:05Z</dcterms:modified>
</cp:coreProperties>
</file>